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84" r:id="rId4"/>
    <p:sldId id="277" r:id="rId5"/>
    <p:sldId id="261" r:id="rId6"/>
    <p:sldId id="262" r:id="rId7"/>
    <p:sldId id="264" r:id="rId8"/>
    <p:sldId id="266" r:id="rId9"/>
    <p:sldId id="267" r:id="rId10"/>
    <p:sldId id="270" r:id="rId11"/>
    <p:sldId id="276" r:id="rId12"/>
    <p:sldId id="271" r:id="rId13"/>
    <p:sldId id="257" r:id="rId14"/>
    <p:sldId id="289" r:id="rId15"/>
    <p:sldId id="290" r:id="rId16"/>
    <p:sldId id="293" r:id="rId17"/>
    <p:sldId id="294" r:id="rId18"/>
    <p:sldId id="286" r:id="rId19"/>
    <p:sldId id="296" r:id="rId20"/>
    <p:sldId id="287" r:id="rId21"/>
    <p:sldId id="288" r:id="rId22"/>
    <p:sldId id="291" r:id="rId23"/>
    <p:sldId id="285" r:id="rId24"/>
    <p:sldId id="292" r:id="rId25"/>
    <p:sldId id="29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A2FC3-2F9D-4D50-9AF8-2CAF03F1B8C3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139689-F63C-418B-8130-DD977E4B3D0A}">
      <dgm:prSet phldrT="[Text]" custT="1"/>
      <dgm:spPr/>
      <dgm:t>
        <a:bodyPr/>
        <a:lstStyle/>
        <a:p>
          <a:r>
            <a:rPr lang="en-US" sz="2000" b="1" dirty="0"/>
            <a:t>Access to Info</a:t>
          </a:r>
        </a:p>
      </dgm:t>
    </dgm:pt>
    <dgm:pt modelId="{73487292-FD31-4D45-9B1F-E04F5ADABCE4}" type="parTrans" cxnId="{98FCB3E1-1799-4634-8F5F-9255D6197CFB}">
      <dgm:prSet/>
      <dgm:spPr/>
      <dgm:t>
        <a:bodyPr/>
        <a:lstStyle/>
        <a:p>
          <a:endParaRPr lang="en-US" b="1"/>
        </a:p>
      </dgm:t>
    </dgm:pt>
    <dgm:pt modelId="{AE7BDD4D-222A-4766-960F-34B9C2C5B53C}" type="sibTrans" cxnId="{98FCB3E1-1799-4634-8F5F-9255D6197CFB}">
      <dgm:prSet/>
      <dgm:spPr/>
      <dgm:t>
        <a:bodyPr/>
        <a:lstStyle/>
        <a:p>
          <a:endParaRPr lang="en-US" b="1"/>
        </a:p>
      </dgm:t>
    </dgm:pt>
    <dgm:pt modelId="{741B5CE9-E570-4926-84C8-E4B6BCB42E26}">
      <dgm:prSet phldrT="[Text]" custT="1"/>
      <dgm:spPr/>
      <dgm:t>
        <a:bodyPr/>
        <a:lstStyle/>
        <a:p>
          <a:r>
            <a:rPr lang="en-US" sz="2000" b="1" dirty="0"/>
            <a:t>Enrollment &amp; Eligibility</a:t>
          </a:r>
        </a:p>
      </dgm:t>
    </dgm:pt>
    <dgm:pt modelId="{E79CB22A-9ADE-4FD6-9C3A-6A32F3A3C271}" type="parTrans" cxnId="{F46F39D3-FD1C-4594-8AD8-A62F6D00A555}">
      <dgm:prSet/>
      <dgm:spPr/>
      <dgm:t>
        <a:bodyPr/>
        <a:lstStyle/>
        <a:p>
          <a:endParaRPr lang="en-US" b="1"/>
        </a:p>
      </dgm:t>
    </dgm:pt>
    <dgm:pt modelId="{6242783D-AFE5-4300-BE64-A910F805DE20}" type="sibTrans" cxnId="{F46F39D3-FD1C-4594-8AD8-A62F6D00A555}">
      <dgm:prSet/>
      <dgm:spPr/>
      <dgm:t>
        <a:bodyPr/>
        <a:lstStyle/>
        <a:p>
          <a:endParaRPr lang="en-US" b="1"/>
        </a:p>
      </dgm:t>
    </dgm:pt>
    <dgm:pt modelId="{D7F3C6DF-0822-463D-97FE-18E85B0188DC}">
      <dgm:prSet phldrT="[Text]" custT="1"/>
      <dgm:spPr/>
      <dgm:t>
        <a:bodyPr/>
        <a:lstStyle/>
        <a:p>
          <a:r>
            <a:rPr lang="en-US" sz="2000" b="1" dirty="0"/>
            <a:t>Employment Related Supports</a:t>
          </a:r>
        </a:p>
      </dgm:t>
    </dgm:pt>
    <dgm:pt modelId="{89195E18-6175-42CF-B7BB-45A5E257A62D}" type="parTrans" cxnId="{4217408C-C08E-456A-A0B5-3420DBEF13BF}">
      <dgm:prSet/>
      <dgm:spPr/>
      <dgm:t>
        <a:bodyPr/>
        <a:lstStyle/>
        <a:p>
          <a:endParaRPr lang="en-US" b="1"/>
        </a:p>
      </dgm:t>
    </dgm:pt>
    <dgm:pt modelId="{16F2173D-5819-41AA-8EA9-E1118C4F574B}" type="sibTrans" cxnId="{4217408C-C08E-456A-A0B5-3420DBEF13BF}">
      <dgm:prSet/>
      <dgm:spPr/>
      <dgm:t>
        <a:bodyPr/>
        <a:lstStyle/>
        <a:p>
          <a:endParaRPr lang="en-US" b="1"/>
        </a:p>
      </dgm:t>
    </dgm:pt>
    <dgm:pt modelId="{0C2C62F1-D6A0-4478-8E09-58B34EEE6A2A}">
      <dgm:prSet phldrT="[Text]"/>
      <dgm:spPr/>
      <dgm:t>
        <a:bodyPr/>
        <a:lstStyle/>
        <a:p>
          <a:r>
            <a:rPr lang="en-US" b="1" dirty="0"/>
            <a:t>System Capacity Building</a:t>
          </a:r>
        </a:p>
      </dgm:t>
    </dgm:pt>
    <dgm:pt modelId="{8F33AEAD-11AF-4AD9-A2CB-05B9C526323C}" type="parTrans" cxnId="{F6ADDD86-544E-4755-A275-1C55310D9D84}">
      <dgm:prSet/>
      <dgm:spPr/>
      <dgm:t>
        <a:bodyPr/>
        <a:lstStyle/>
        <a:p>
          <a:endParaRPr lang="en-US" b="1"/>
        </a:p>
      </dgm:t>
    </dgm:pt>
    <dgm:pt modelId="{5FE9644F-291C-421F-9034-BC5B255CE422}" type="sibTrans" cxnId="{F6ADDD86-544E-4755-A275-1C55310D9D84}">
      <dgm:prSet/>
      <dgm:spPr/>
      <dgm:t>
        <a:bodyPr/>
        <a:lstStyle/>
        <a:p>
          <a:endParaRPr lang="en-US" b="1"/>
        </a:p>
      </dgm:t>
    </dgm:pt>
    <dgm:pt modelId="{7D063BDF-9F1B-45C1-BB41-FE43D57A8C6A}">
      <dgm:prSet phldrT="[Text]" custT="1"/>
      <dgm:spPr/>
      <dgm:t>
        <a:bodyPr/>
        <a:lstStyle/>
        <a:p>
          <a:r>
            <a:rPr lang="en-US" sz="2000" b="1" dirty="0" smtClean="0"/>
            <a:t>Cross-Systems </a:t>
          </a:r>
          <a:r>
            <a:rPr lang="en-US" sz="2000" b="1" dirty="0"/>
            <a:t>Coordination</a:t>
          </a:r>
        </a:p>
      </dgm:t>
    </dgm:pt>
    <dgm:pt modelId="{CD45D232-D396-479C-9387-75EBE10A35C2}" type="parTrans" cxnId="{A8A3077B-8D39-4263-A4E1-DAFC286A27FE}">
      <dgm:prSet/>
      <dgm:spPr/>
      <dgm:t>
        <a:bodyPr/>
        <a:lstStyle/>
        <a:p>
          <a:endParaRPr lang="en-US" b="1"/>
        </a:p>
      </dgm:t>
    </dgm:pt>
    <dgm:pt modelId="{54D890F8-145D-420B-9A08-334A00CD7897}" type="sibTrans" cxnId="{A8A3077B-8D39-4263-A4E1-DAFC286A27FE}">
      <dgm:prSet/>
      <dgm:spPr/>
      <dgm:t>
        <a:bodyPr/>
        <a:lstStyle/>
        <a:p>
          <a:endParaRPr lang="en-US" b="1"/>
        </a:p>
      </dgm:t>
    </dgm:pt>
    <dgm:pt modelId="{E5052C76-66ED-4F08-8147-C4992EF9276D}" type="pres">
      <dgm:prSet presAssocID="{8B7A2FC3-2F9D-4D50-9AF8-2CAF03F1B8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19E15-C14D-4F39-9540-20B5F7A7BCC7}" type="pres">
      <dgm:prSet presAssocID="{E2139689-F63C-418B-8130-DD977E4B3D0A}" presName="node" presStyleLbl="node1" presStyleIdx="0" presStyleCnt="5" custScaleX="127185" custRadScaleRad="92900" custRadScaleInc="-28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40-7919-4CC0-912C-5267146E176D}" type="pres">
      <dgm:prSet presAssocID="{E2139689-F63C-418B-8130-DD977E4B3D0A}" presName="spNode" presStyleCnt="0"/>
      <dgm:spPr/>
      <dgm:t>
        <a:bodyPr/>
        <a:lstStyle/>
        <a:p>
          <a:endParaRPr lang="en-US"/>
        </a:p>
      </dgm:t>
    </dgm:pt>
    <dgm:pt modelId="{B34F67AD-9718-48C6-B3F8-11BAA1D12A01}" type="pres">
      <dgm:prSet presAssocID="{AE7BDD4D-222A-4766-960F-34B9C2C5B53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D9446BA-3591-453F-9827-761759E56CDF}" type="pres">
      <dgm:prSet presAssocID="{741B5CE9-E570-4926-84C8-E4B6BCB42E26}" presName="node" presStyleLbl="node1" presStyleIdx="1" presStyleCnt="5" custScaleX="138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DC321-A678-4687-B334-924A54C252A2}" type="pres">
      <dgm:prSet presAssocID="{741B5CE9-E570-4926-84C8-E4B6BCB42E26}" presName="spNode" presStyleCnt="0"/>
      <dgm:spPr/>
      <dgm:t>
        <a:bodyPr/>
        <a:lstStyle/>
        <a:p>
          <a:endParaRPr lang="en-US"/>
        </a:p>
      </dgm:t>
    </dgm:pt>
    <dgm:pt modelId="{E4B5AFE6-8AF1-4A0C-9B05-0DA4FB9C117B}" type="pres">
      <dgm:prSet presAssocID="{6242783D-AFE5-4300-BE64-A910F805DE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F15459C-79FE-489E-9D6F-5F3124D166BC}" type="pres">
      <dgm:prSet presAssocID="{D7F3C6DF-0822-463D-97FE-18E85B0188DC}" presName="node" presStyleLbl="node1" presStyleIdx="2" presStyleCnt="5" custScaleX="205919" custScaleY="127534" custRadScaleRad="106369" custRadScaleInc="-87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5A485-B60F-4BD1-B671-14329BA4B351}" type="pres">
      <dgm:prSet presAssocID="{D7F3C6DF-0822-463D-97FE-18E85B0188DC}" presName="spNode" presStyleCnt="0"/>
      <dgm:spPr/>
      <dgm:t>
        <a:bodyPr/>
        <a:lstStyle/>
        <a:p>
          <a:endParaRPr lang="en-US"/>
        </a:p>
      </dgm:t>
    </dgm:pt>
    <dgm:pt modelId="{C732D20E-9419-4C3D-81A4-9DBDFCFB043F}" type="pres">
      <dgm:prSet presAssocID="{16F2173D-5819-41AA-8EA9-E1118C4F574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E07FD5F-F698-4108-9808-198ACDE06A7F}" type="pres">
      <dgm:prSet presAssocID="{0C2C62F1-D6A0-4478-8E09-58B34EEE6A2A}" presName="node" presStyleLbl="node1" presStyleIdx="3" presStyleCnt="5" custScaleX="187393" custScaleY="116993" custRadScaleRad="91654" custRadScaleInc="55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0CF3-6C13-4AAF-A149-6F83E7D08A8E}" type="pres">
      <dgm:prSet presAssocID="{0C2C62F1-D6A0-4478-8E09-58B34EEE6A2A}" presName="spNode" presStyleCnt="0"/>
      <dgm:spPr/>
      <dgm:t>
        <a:bodyPr/>
        <a:lstStyle/>
        <a:p>
          <a:endParaRPr lang="en-US"/>
        </a:p>
      </dgm:t>
    </dgm:pt>
    <dgm:pt modelId="{C3F94774-4013-49BB-8C17-8425928F91B5}" type="pres">
      <dgm:prSet presAssocID="{5FE9644F-291C-421F-9034-BC5B255CE42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C02736A-D1DF-4CF3-8B5E-CF9757C08787}" type="pres">
      <dgm:prSet presAssocID="{7D063BDF-9F1B-45C1-BB41-FE43D57A8C6A}" presName="node" presStyleLbl="node1" presStyleIdx="4" presStyleCnt="5" custScaleX="162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51EAF-0D9D-4558-9876-9EBED302DA29}" type="pres">
      <dgm:prSet presAssocID="{7D063BDF-9F1B-45C1-BB41-FE43D57A8C6A}" presName="spNode" presStyleCnt="0"/>
      <dgm:spPr/>
      <dgm:t>
        <a:bodyPr/>
        <a:lstStyle/>
        <a:p>
          <a:endParaRPr lang="en-US"/>
        </a:p>
      </dgm:t>
    </dgm:pt>
    <dgm:pt modelId="{7CCEF133-7B59-41AD-8AA7-612DD0E5276B}" type="pres">
      <dgm:prSet presAssocID="{54D890F8-145D-420B-9A08-334A00CD789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8FCB3E1-1799-4634-8F5F-9255D6197CFB}" srcId="{8B7A2FC3-2F9D-4D50-9AF8-2CAF03F1B8C3}" destId="{E2139689-F63C-418B-8130-DD977E4B3D0A}" srcOrd="0" destOrd="0" parTransId="{73487292-FD31-4D45-9B1F-E04F5ADABCE4}" sibTransId="{AE7BDD4D-222A-4766-960F-34B9C2C5B53C}"/>
    <dgm:cxn modelId="{344793D7-96C2-47D8-88A8-23A75366A2E7}" type="presOf" srcId="{54D890F8-145D-420B-9A08-334A00CD7897}" destId="{7CCEF133-7B59-41AD-8AA7-612DD0E5276B}" srcOrd="0" destOrd="0" presId="urn:microsoft.com/office/officeart/2005/8/layout/cycle6"/>
    <dgm:cxn modelId="{C6E8CCFD-E80A-42B6-98DA-6B5264B2E589}" type="presOf" srcId="{741B5CE9-E570-4926-84C8-E4B6BCB42E26}" destId="{0D9446BA-3591-453F-9827-761759E56CDF}" srcOrd="0" destOrd="0" presId="urn:microsoft.com/office/officeart/2005/8/layout/cycle6"/>
    <dgm:cxn modelId="{4217408C-C08E-456A-A0B5-3420DBEF13BF}" srcId="{8B7A2FC3-2F9D-4D50-9AF8-2CAF03F1B8C3}" destId="{D7F3C6DF-0822-463D-97FE-18E85B0188DC}" srcOrd="2" destOrd="0" parTransId="{89195E18-6175-42CF-B7BB-45A5E257A62D}" sibTransId="{16F2173D-5819-41AA-8EA9-E1118C4F574B}"/>
    <dgm:cxn modelId="{F6ADDD86-544E-4755-A275-1C55310D9D84}" srcId="{8B7A2FC3-2F9D-4D50-9AF8-2CAF03F1B8C3}" destId="{0C2C62F1-D6A0-4478-8E09-58B34EEE6A2A}" srcOrd="3" destOrd="0" parTransId="{8F33AEAD-11AF-4AD9-A2CB-05B9C526323C}" sibTransId="{5FE9644F-291C-421F-9034-BC5B255CE422}"/>
    <dgm:cxn modelId="{C739251A-D133-4575-A69F-2AA01DE4156B}" type="presOf" srcId="{8B7A2FC3-2F9D-4D50-9AF8-2CAF03F1B8C3}" destId="{E5052C76-66ED-4F08-8147-C4992EF9276D}" srcOrd="0" destOrd="0" presId="urn:microsoft.com/office/officeart/2005/8/layout/cycle6"/>
    <dgm:cxn modelId="{F46F39D3-FD1C-4594-8AD8-A62F6D00A555}" srcId="{8B7A2FC3-2F9D-4D50-9AF8-2CAF03F1B8C3}" destId="{741B5CE9-E570-4926-84C8-E4B6BCB42E26}" srcOrd="1" destOrd="0" parTransId="{E79CB22A-9ADE-4FD6-9C3A-6A32F3A3C271}" sibTransId="{6242783D-AFE5-4300-BE64-A910F805DE20}"/>
    <dgm:cxn modelId="{647D8363-3D6B-433D-8AC8-F2B1AB773ECE}" type="presOf" srcId="{E2139689-F63C-418B-8130-DD977E4B3D0A}" destId="{08819E15-C14D-4F39-9540-20B5F7A7BCC7}" srcOrd="0" destOrd="0" presId="urn:microsoft.com/office/officeart/2005/8/layout/cycle6"/>
    <dgm:cxn modelId="{24AE13C8-F255-44EC-AA48-CC9973363ED0}" type="presOf" srcId="{5FE9644F-291C-421F-9034-BC5B255CE422}" destId="{C3F94774-4013-49BB-8C17-8425928F91B5}" srcOrd="0" destOrd="0" presId="urn:microsoft.com/office/officeart/2005/8/layout/cycle6"/>
    <dgm:cxn modelId="{B3A50C28-AB70-4E5E-98A3-FDA75DB6BDAC}" type="presOf" srcId="{0C2C62F1-D6A0-4478-8E09-58B34EEE6A2A}" destId="{0E07FD5F-F698-4108-9808-198ACDE06A7F}" srcOrd="0" destOrd="0" presId="urn:microsoft.com/office/officeart/2005/8/layout/cycle6"/>
    <dgm:cxn modelId="{A8A3077B-8D39-4263-A4E1-DAFC286A27FE}" srcId="{8B7A2FC3-2F9D-4D50-9AF8-2CAF03F1B8C3}" destId="{7D063BDF-9F1B-45C1-BB41-FE43D57A8C6A}" srcOrd="4" destOrd="0" parTransId="{CD45D232-D396-479C-9387-75EBE10A35C2}" sibTransId="{54D890F8-145D-420B-9A08-334A00CD7897}"/>
    <dgm:cxn modelId="{48CFDD7E-1DC8-499E-BC1F-94C31DA4EBE4}" type="presOf" srcId="{7D063BDF-9F1B-45C1-BB41-FE43D57A8C6A}" destId="{EC02736A-D1DF-4CF3-8B5E-CF9757C08787}" srcOrd="0" destOrd="0" presId="urn:microsoft.com/office/officeart/2005/8/layout/cycle6"/>
    <dgm:cxn modelId="{90BB1A87-ABBA-4272-858E-C36B8B4C1CE5}" type="presOf" srcId="{16F2173D-5819-41AA-8EA9-E1118C4F574B}" destId="{C732D20E-9419-4C3D-81A4-9DBDFCFB043F}" srcOrd="0" destOrd="0" presId="urn:microsoft.com/office/officeart/2005/8/layout/cycle6"/>
    <dgm:cxn modelId="{6B62B1F2-905E-4FA0-8F71-F306F63B4559}" type="presOf" srcId="{D7F3C6DF-0822-463D-97FE-18E85B0188DC}" destId="{0F15459C-79FE-489E-9D6F-5F3124D166BC}" srcOrd="0" destOrd="0" presId="urn:microsoft.com/office/officeart/2005/8/layout/cycle6"/>
    <dgm:cxn modelId="{4A84EB5A-9E21-49A0-A464-C1C61BDFC4A6}" type="presOf" srcId="{6242783D-AFE5-4300-BE64-A910F805DE20}" destId="{E4B5AFE6-8AF1-4A0C-9B05-0DA4FB9C117B}" srcOrd="0" destOrd="0" presId="urn:microsoft.com/office/officeart/2005/8/layout/cycle6"/>
    <dgm:cxn modelId="{228873CD-A9FB-49F4-BF53-D6A17CB71AE6}" type="presOf" srcId="{AE7BDD4D-222A-4766-960F-34B9C2C5B53C}" destId="{B34F67AD-9718-48C6-B3F8-11BAA1D12A01}" srcOrd="0" destOrd="0" presId="urn:microsoft.com/office/officeart/2005/8/layout/cycle6"/>
    <dgm:cxn modelId="{A498A53F-1E60-4C00-9052-2C458D861ED4}" type="presParOf" srcId="{E5052C76-66ED-4F08-8147-C4992EF9276D}" destId="{08819E15-C14D-4F39-9540-20B5F7A7BCC7}" srcOrd="0" destOrd="0" presId="urn:microsoft.com/office/officeart/2005/8/layout/cycle6"/>
    <dgm:cxn modelId="{77CC23D5-52BD-4DD7-9CBF-607F9941B344}" type="presParOf" srcId="{E5052C76-66ED-4F08-8147-C4992EF9276D}" destId="{F4877040-7919-4CC0-912C-5267146E176D}" srcOrd="1" destOrd="0" presId="urn:microsoft.com/office/officeart/2005/8/layout/cycle6"/>
    <dgm:cxn modelId="{C6FBEA13-7BF2-475D-96E4-A3C1E6917210}" type="presParOf" srcId="{E5052C76-66ED-4F08-8147-C4992EF9276D}" destId="{B34F67AD-9718-48C6-B3F8-11BAA1D12A01}" srcOrd="2" destOrd="0" presId="urn:microsoft.com/office/officeart/2005/8/layout/cycle6"/>
    <dgm:cxn modelId="{C8EB7868-B91F-4322-B4FD-6DE363E5FC2F}" type="presParOf" srcId="{E5052C76-66ED-4F08-8147-C4992EF9276D}" destId="{0D9446BA-3591-453F-9827-761759E56CDF}" srcOrd="3" destOrd="0" presId="urn:microsoft.com/office/officeart/2005/8/layout/cycle6"/>
    <dgm:cxn modelId="{ADB101EA-287A-417D-B73F-2F4165786234}" type="presParOf" srcId="{E5052C76-66ED-4F08-8147-C4992EF9276D}" destId="{D6ADC321-A678-4687-B334-924A54C252A2}" srcOrd="4" destOrd="0" presId="urn:microsoft.com/office/officeart/2005/8/layout/cycle6"/>
    <dgm:cxn modelId="{0C6E0402-F2D9-41D4-8111-C2FE0CE63C50}" type="presParOf" srcId="{E5052C76-66ED-4F08-8147-C4992EF9276D}" destId="{E4B5AFE6-8AF1-4A0C-9B05-0DA4FB9C117B}" srcOrd="5" destOrd="0" presId="urn:microsoft.com/office/officeart/2005/8/layout/cycle6"/>
    <dgm:cxn modelId="{E8EB0E55-3ED1-4718-96CC-6D2BBD5D3094}" type="presParOf" srcId="{E5052C76-66ED-4F08-8147-C4992EF9276D}" destId="{0F15459C-79FE-489E-9D6F-5F3124D166BC}" srcOrd="6" destOrd="0" presId="urn:microsoft.com/office/officeart/2005/8/layout/cycle6"/>
    <dgm:cxn modelId="{B270CD60-B216-408C-9B9C-3AE831763D94}" type="presParOf" srcId="{E5052C76-66ED-4F08-8147-C4992EF9276D}" destId="{C9D5A485-B60F-4BD1-B671-14329BA4B351}" srcOrd="7" destOrd="0" presId="urn:microsoft.com/office/officeart/2005/8/layout/cycle6"/>
    <dgm:cxn modelId="{0C82F5AF-1A77-4E9C-92D3-C4D915516180}" type="presParOf" srcId="{E5052C76-66ED-4F08-8147-C4992EF9276D}" destId="{C732D20E-9419-4C3D-81A4-9DBDFCFB043F}" srcOrd="8" destOrd="0" presId="urn:microsoft.com/office/officeart/2005/8/layout/cycle6"/>
    <dgm:cxn modelId="{16DA6620-817F-4CDA-8A46-6F272BD7AD2A}" type="presParOf" srcId="{E5052C76-66ED-4F08-8147-C4992EF9276D}" destId="{0E07FD5F-F698-4108-9808-198ACDE06A7F}" srcOrd="9" destOrd="0" presId="urn:microsoft.com/office/officeart/2005/8/layout/cycle6"/>
    <dgm:cxn modelId="{CE932CF1-0AF3-4A60-84D9-E0F34A230FCD}" type="presParOf" srcId="{E5052C76-66ED-4F08-8147-C4992EF9276D}" destId="{EC9B0CF3-6C13-4AAF-A149-6F83E7D08A8E}" srcOrd="10" destOrd="0" presId="urn:microsoft.com/office/officeart/2005/8/layout/cycle6"/>
    <dgm:cxn modelId="{802CAAF1-8EE8-4BCC-9F15-7214063BDDE4}" type="presParOf" srcId="{E5052C76-66ED-4F08-8147-C4992EF9276D}" destId="{C3F94774-4013-49BB-8C17-8425928F91B5}" srcOrd="11" destOrd="0" presId="urn:microsoft.com/office/officeart/2005/8/layout/cycle6"/>
    <dgm:cxn modelId="{D2BA6975-FC52-4D79-AD68-2BE4E1498979}" type="presParOf" srcId="{E5052C76-66ED-4F08-8147-C4992EF9276D}" destId="{EC02736A-D1DF-4CF3-8B5E-CF9757C08787}" srcOrd="12" destOrd="0" presId="urn:microsoft.com/office/officeart/2005/8/layout/cycle6"/>
    <dgm:cxn modelId="{4F61C3D4-D0C2-4DDB-A1DD-BD5B49C735FA}" type="presParOf" srcId="{E5052C76-66ED-4F08-8147-C4992EF9276D}" destId="{4E851EAF-0D9D-4558-9876-9EBED302DA29}" srcOrd="13" destOrd="0" presId="urn:microsoft.com/office/officeart/2005/8/layout/cycle6"/>
    <dgm:cxn modelId="{7AB1EC4C-2A9E-49E8-B58D-3031B99EC088}" type="presParOf" srcId="{E5052C76-66ED-4F08-8147-C4992EF9276D}" destId="{7CCEF133-7B59-41AD-8AA7-612DD0E5276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19E15-C14D-4F39-9540-20B5F7A7BCC7}">
      <dsp:nvSpPr>
        <dsp:cNvPr id="0" name=""/>
        <dsp:cNvSpPr/>
      </dsp:nvSpPr>
      <dsp:spPr>
        <a:xfrm>
          <a:off x="2477938" y="118082"/>
          <a:ext cx="1876994" cy="9592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Access to Info</a:t>
          </a:r>
        </a:p>
      </dsp:txBody>
      <dsp:txXfrm>
        <a:off x="2524766" y="164910"/>
        <a:ext cx="1783338" cy="865612"/>
      </dsp:txXfrm>
    </dsp:sp>
    <dsp:sp modelId="{B34F67AD-9718-48C6-B3F8-11BAA1D12A01}">
      <dsp:nvSpPr>
        <dsp:cNvPr id="0" name=""/>
        <dsp:cNvSpPr/>
      </dsp:nvSpPr>
      <dsp:spPr>
        <a:xfrm>
          <a:off x="1874315" y="653547"/>
          <a:ext cx="3832316" cy="3832316"/>
        </a:xfrm>
        <a:custGeom>
          <a:avLst/>
          <a:gdLst/>
          <a:ahLst/>
          <a:cxnLst/>
          <a:rect l="0" t="0" r="0" b="0"/>
          <a:pathLst>
            <a:path>
              <a:moveTo>
                <a:pt x="2490423" y="88076"/>
              </a:moveTo>
              <a:arcTo wR="1916158" hR="1916158" stAng="17246361" swAng="1828564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446BA-3591-453F-9827-761759E56CDF}">
      <dsp:nvSpPr>
        <dsp:cNvPr id="0" name=""/>
        <dsp:cNvSpPr/>
      </dsp:nvSpPr>
      <dsp:spPr>
        <a:xfrm>
          <a:off x="4431136" y="1293085"/>
          <a:ext cx="2044541" cy="9592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Enrollment &amp; Eligibility</a:t>
          </a:r>
        </a:p>
      </dsp:txBody>
      <dsp:txXfrm>
        <a:off x="4477964" y="1339913"/>
        <a:ext cx="1950885" cy="865612"/>
      </dsp:txXfrm>
    </dsp:sp>
    <dsp:sp modelId="{E4B5AFE6-8AF1-4A0C-9B05-0DA4FB9C117B}">
      <dsp:nvSpPr>
        <dsp:cNvPr id="0" name=""/>
        <dsp:cNvSpPr/>
      </dsp:nvSpPr>
      <dsp:spPr>
        <a:xfrm>
          <a:off x="1777737" y="835394"/>
          <a:ext cx="3832316" cy="3832316"/>
        </a:xfrm>
        <a:custGeom>
          <a:avLst/>
          <a:gdLst/>
          <a:ahLst/>
          <a:cxnLst/>
          <a:rect l="0" t="0" r="0" b="0"/>
          <a:pathLst>
            <a:path>
              <a:moveTo>
                <a:pt x="3767745" y="1422919"/>
              </a:moveTo>
              <a:arcTo wR="1916158" hR="1916158" stAng="20705013" swAng="1089601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5459C-79FE-489E-9D6F-5F3124D166BC}">
      <dsp:nvSpPr>
        <dsp:cNvPr id="0" name=""/>
        <dsp:cNvSpPr/>
      </dsp:nvSpPr>
      <dsp:spPr>
        <a:xfrm>
          <a:off x="3819049" y="2866129"/>
          <a:ext cx="3038949" cy="12233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Employment Related Supports</a:t>
          </a:r>
        </a:p>
      </dsp:txBody>
      <dsp:txXfrm>
        <a:off x="3878770" y="2925850"/>
        <a:ext cx="2919507" cy="1103951"/>
      </dsp:txXfrm>
    </dsp:sp>
    <dsp:sp modelId="{C732D20E-9419-4C3D-81A4-9DBDFCFB043F}">
      <dsp:nvSpPr>
        <dsp:cNvPr id="0" name=""/>
        <dsp:cNvSpPr/>
      </dsp:nvSpPr>
      <dsp:spPr>
        <a:xfrm>
          <a:off x="2069091" y="402510"/>
          <a:ext cx="3832316" cy="3832316"/>
        </a:xfrm>
        <a:custGeom>
          <a:avLst/>
          <a:gdLst/>
          <a:ahLst/>
          <a:cxnLst/>
          <a:rect l="0" t="0" r="0" b="0"/>
          <a:pathLst>
            <a:path>
              <a:moveTo>
                <a:pt x="2634092" y="3692736"/>
              </a:moveTo>
              <a:arcTo wR="1916158" hR="1916158" stAng="4079751" swAng="2736349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7FD5F-F698-4108-9808-198ACDE06A7F}">
      <dsp:nvSpPr>
        <dsp:cNvPr id="0" name=""/>
        <dsp:cNvSpPr/>
      </dsp:nvSpPr>
      <dsp:spPr>
        <a:xfrm>
          <a:off x="914401" y="2946152"/>
          <a:ext cx="2765542" cy="11222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System Capacity Building</a:t>
          </a:r>
        </a:p>
      </dsp:txBody>
      <dsp:txXfrm>
        <a:off x="969186" y="3000937"/>
        <a:ext cx="2655972" cy="1012707"/>
      </dsp:txXfrm>
    </dsp:sp>
    <dsp:sp modelId="{C3F94774-4013-49BB-8C17-8425928F91B5}">
      <dsp:nvSpPr>
        <dsp:cNvPr id="0" name=""/>
        <dsp:cNvSpPr/>
      </dsp:nvSpPr>
      <dsp:spPr>
        <a:xfrm>
          <a:off x="1694056" y="33108"/>
          <a:ext cx="3832316" cy="3832316"/>
        </a:xfrm>
        <a:custGeom>
          <a:avLst/>
          <a:gdLst/>
          <a:ahLst/>
          <a:cxnLst/>
          <a:rect l="0" t="0" r="0" b="0"/>
          <a:pathLst>
            <a:path>
              <a:moveTo>
                <a:pt x="275900" y="2906722"/>
              </a:moveTo>
              <a:arcTo wR="1916158" hR="1916158" stAng="8932314" swAng="1308362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2736A-D1DF-4CF3-8B5E-CF9757C08787}">
      <dsp:nvSpPr>
        <dsp:cNvPr id="0" name=""/>
        <dsp:cNvSpPr/>
      </dsp:nvSpPr>
      <dsp:spPr>
        <a:xfrm>
          <a:off x="610922" y="1293085"/>
          <a:ext cx="2395471" cy="9592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Cross-Systems </a:t>
          </a:r>
          <a:r>
            <a:rPr lang="en-US" sz="2000" b="1" kern="1200" dirty="0"/>
            <a:t>Coordination</a:t>
          </a:r>
        </a:p>
      </dsp:txBody>
      <dsp:txXfrm>
        <a:off x="657750" y="1339913"/>
        <a:ext cx="2301815" cy="865612"/>
      </dsp:txXfrm>
    </dsp:sp>
    <dsp:sp modelId="{7CCEF133-7B59-41AD-8AA7-612DD0E5276B}">
      <dsp:nvSpPr>
        <dsp:cNvPr id="0" name=""/>
        <dsp:cNvSpPr/>
      </dsp:nvSpPr>
      <dsp:spPr>
        <a:xfrm>
          <a:off x="1382490" y="824029"/>
          <a:ext cx="3832316" cy="3832316"/>
        </a:xfrm>
        <a:custGeom>
          <a:avLst/>
          <a:gdLst/>
          <a:ahLst/>
          <a:cxnLst/>
          <a:rect l="0" t="0" r="0" b="0"/>
          <a:pathLst>
            <a:path>
              <a:moveTo>
                <a:pt x="664080" y="465653"/>
              </a:moveTo>
              <a:arcTo wR="1916158" hR="1916158" stAng="13751952" swAng="917097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B7EB-BE4A-4F81-9C0F-4C1E24BC50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644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E13F78-3175-434E-9147-3B78EEE31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580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3F78-3175-434E-9147-3B78EEE3105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91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634" indent="-286782" defTabSz="920891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7130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982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833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686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2538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1389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0241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800" dirty="0">
                <a:solidFill>
                  <a:prstClr val="black"/>
                </a:solidFill>
              </a:rPr>
              <a:t>SLIDE </a:t>
            </a:r>
            <a:fld id="{D6428C94-277E-4DC7-B8B5-A0C0EBDAB25E}" type="slidenum">
              <a:rPr lang="en-US" altLang="en-US" sz="1800">
                <a:solidFill>
                  <a:prstClr val="black"/>
                </a:solidFill>
              </a:rPr>
              <a:pPr/>
              <a:t>10</a:t>
            </a:fld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500"/>
          </a:bodyPr>
          <a:lstStyle/>
          <a:p>
            <a:pPr marL="344139" indent="-344139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09" indent="-285734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2937" indent="-228587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111" indent="-228587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287" indent="-228587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fld id="{3ADCAA9F-5A84-463C-8F58-C6481A63651F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92DF73F-8549-468C-BF0E-7F95F6E8FBEE}" type="slidenum">
              <a:rPr lang="en-US" altLang="en-US" sz="1200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 dirty="0">
              <a:solidFill>
                <a:prstClr val="black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663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91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634" indent="-286782" defTabSz="920891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7130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982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833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686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2538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1389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0241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800" dirty="0">
                <a:solidFill>
                  <a:prstClr val="black"/>
                </a:solidFill>
              </a:rPr>
              <a:t>SLIDE </a:t>
            </a:r>
            <a:fld id="{609EDB13-C288-4863-8A39-14DE3D60243A}" type="slidenum">
              <a:rPr lang="en-US" altLang="en-US" sz="1800">
                <a:solidFill>
                  <a:prstClr val="black"/>
                </a:solidFill>
              </a:rPr>
              <a:pPr/>
              <a:t>12</a:t>
            </a:fld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3F78-3175-434E-9147-3B78EEE3105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10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07832-5698-43C3-9BFB-7F2C5808339A}" type="slidenum">
              <a:rPr lang="en-US" alt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84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357E8E-3B64-4A1E-B2F9-94D04A84A6F8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5F20A-8A5D-4F24-B8F9-C286CD2CED9F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379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11/12/2013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3F78-3175-434E-9147-3B78EEE3105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8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3F78-3175-434E-9147-3B78EEE3105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5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3F78-3175-434E-9147-3B78EEE3105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91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634" indent="-286782" defTabSz="920891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7130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982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833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686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2538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1389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0241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EAAE9C2-5C5E-4AFE-BCF5-3D8D029E91E2}" type="slidenum">
              <a:rPr lang="en-US" altLang="en-US" sz="1800">
                <a:solidFill>
                  <a:prstClr val="black"/>
                </a:solidFill>
              </a:rPr>
              <a:pPr/>
              <a:t>8</a:t>
            </a:fld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891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634" indent="-286782" defTabSz="920891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7130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982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833" indent="-229426" defTabSz="92089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686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2538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1389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0241" indent="-229426" defTabSz="920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D66EC2A-8B69-43FF-8C84-9063D61BE94E}" type="slidenum">
              <a:rPr lang="en-US" altLang="en-US" sz="1800">
                <a:solidFill>
                  <a:prstClr val="black"/>
                </a:solidFill>
              </a:rPr>
              <a:pPr/>
              <a:t>9</a:t>
            </a:fld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B4C81EB-D525-4DE7-BF3C-B207C8E13E0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752601"/>
            <a:ext cx="7117180" cy="1828799"/>
          </a:xfrm>
        </p:spPr>
        <p:txBody>
          <a:bodyPr/>
          <a:lstStyle/>
          <a:p>
            <a:r>
              <a:rPr lang="en-US" dirty="0" smtClean="0"/>
              <a:t>Employment Partnership/Coalition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7117180" cy="160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November 12, 2013</a:t>
            </a:r>
          </a:p>
          <a:p>
            <a:r>
              <a:rPr lang="en-US" dirty="0" smtClean="0"/>
              <a:t>1:00 p.m. – 3:00 p.m.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152401"/>
            <a:ext cx="71251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b="1" dirty="0" smtClean="0"/>
              <a:t>Essential Tactical Elements in Promoting </a:t>
            </a:r>
            <a:r>
              <a:rPr lang="en-US" sz="2700" b="1" i="1" dirty="0" smtClean="0"/>
              <a:t>Employment First</a:t>
            </a:r>
            <a:endParaRPr lang="en-US" sz="27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5009845"/>
              </p:ext>
            </p:extLst>
          </p:nvPr>
        </p:nvGraphicFramePr>
        <p:xfrm>
          <a:off x="609600" y="1447800"/>
          <a:ext cx="7086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6211669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defTabSz="457200">
              <a:spcBef>
                <a:spcPct val="20000"/>
              </a:spcBef>
              <a:buClr>
                <a:srgbClr val="FF9000"/>
              </a:buClr>
            </a:pPr>
            <a:r>
              <a:rPr lang="en-US" sz="2000" dirty="0">
                <a:solidFill>
                  <a:prstClr val="white"/>
                </a:solidFill>
              </a:rPr>
              <a:t>- Adapted from ODEP, U.S.DOL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7143750" y="1728788"/>
            <a:ext cx="1905000" cy="830262"/>
          </a:xfrm>
          <a:prstGeom prst="rect">
            <a:avLst/>
          </a:prstGeom>
          <a:gradFill rotWithShape="0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Integrated Jobs</a:t>
            </a:r>
          </a:p>
        </p:txBody>
      </p:sp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3276600" y="257175"/>
            <a:ext cx="3352800" cy="40941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2D2D8A">
                    <a:lumMod val="75000"/>
                  </a:srgbClr>
                </a:solidFill>
                <a:latin typeface="Gill Sans"/>
                <a:ea typeface="ＭＳ Ｐゴシック" pitchFamily="-109" charset="-128"/>
                <a:cs typeface="Gill Sans"/>
              </a:rPr>
              <a:t>Strategy</a:t>
            </a:r>
            <a:endParaRPr lang="en-US" sz="3200" dirty="0">
              <a:solidFill>
                <a:srgbClr val="2D2D8A">
                  <a:lumMod val="75000"/>
                </a:srgbClr>
              </a:solidFill>
              <a:latin typeface="Gill Sans"/>
              <a:ea typeface="ＭＳ Ｐゴシック" pitchFamily="-109" charset="-128"/>
              <a:cs typeface="Gill Sans"/>
            </a:endParaRPr>
          </a:p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Policy </a:t>
            </a:r>
          </a:p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Funding</a:t>
            </a:r>
          </a:p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Outcome Data</a:t>
            </a:r>
          </a:p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Capacity Development</a:t>
            </a:r>
          </a:p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Gill Sans"/>
                <a:ea typeface="ＭＳ Ｐゴシック" pitchFamily="-109" charset="-128"/>
                <a:cs typeface="Gill Sans"/>
              </a:rPr>
              <a:t>Innovation 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81013" y="3581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173" name="_s5172"/>
          <p:cNvSpPr>
            <a:spLocks noChangeArrowheads="1" noTextEdit="1"/>
          </p:cNvSpPr>
          <p:nvPr/>
        </p:nvSpPr>
        <p:spPr bwMode="auto">
          <a:xfrm rot="7200000">
            <a:off x="288926" y="1071562"/>
            <a:ext cx="2525712" cy="2525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00" y="4564"/>
                </a:moveTo>
                <a:cubicBezTo>
                  <a:pt x="8294" y="3932"/>
                  <a:pt x="9536" y="3600"/>
                  <a:pt x="10799" y="3600"/>
                </a:cubicBezTo>
                <a:cubicBezTo>
                  <a:pt x="12063" y="3600"/>
                  <a:pt x="13305" y="3932"/>
                  <a:pt x="14399" y="4564"/>
                </a:cubicBezTo>
                <a:lnTo>
                  <a:pt x="16199" y="1446"/>
                </a:lnTo>
                <a:cubicBezTo>
                  <a:pt x="14558" y="499"/>
                  <a:pt x="12695" y="-1"/>
                  <a:pt x="10800" y="-1"/>
                </a:cubicBezTo>
                <a:cubicBezTo>
                  <a:pt x="8904" y="-1"/>
                  <a:pt x="7041" y="499"/>
                  <a:pt x="5400" y="1446"/>
                </a:cubicBezTo>
                <a:lnTo>
                  <a:pt x="7200" y="45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4" name="_s5174"/>
          <p:cNvSpPr>
            <a:spLocks noChangeArrowheads="1" noTextEdit="1"/>
          </p:cNvSpPr>
          <p:nvPr/>
        </p:nvSpPr>
        <p:spPr bwMode="auto">
          <a:xfrm rot="-7200000">
            <a:off x="288926" y="1071562"/>
            <a:ext cx="2525712" cy="2525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00" y="4564"/>
                </a:moveTo>
                <a:cubicBezTo>
                  <a:pt x="8294" y="3932"/>
                  <a:pt x="9536" y="3600"/>
                  <a:pt x="10799" y="3600"/>
                </a:cubicBezTo>
                <a:cubicBezTo>
                  <a:pt x="12063" y="3600"/>
                  <a:pt x="13305" y="3932"/>
                  <a:pt x="14399" y="4564"/>
                </a:cubicBezTo>
                <a:lnTo>
                  <a:pt x="16199" y="1446"/>
                </a:lnTo>
                <a:cubicBezTo>
                  <a:pt x="14558" y="499"/>
                  <a:pt x="12695" y="-1"/>
                  <a:pt x="10800" y="-1"/>
                </a:cubicBezTo>
                <a:cubicBezTo>
                  <a:pt x="8904" y="-1"/>
                  <a:pt x="7041" y="499"/>
                  <a:pt x="5400" y="1446"/>
                </a:cubicBezTo>
                <a:lnTo>
                  <a:pt x="7200" y="45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5" name="AutoShape 6"/>
          <p:cNvSpPr>
            <a:spLocks noChangeAspect="1" noChangeArrowheads="1" noTextEdit="1"/>
          </p:cNvSpPr>
          <p:nvPr/>
        </p:nvSpPr>
        <p:spPr bwMode="auto">
          <a:xfrm>
            <a:off x="228600" y="838200"/>
            <a:ext cx="27495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6" name="_s5171"/>
          <p:cNvSpPr>
            <a:spLocks noChangeArrowheads="1" noTextEdit="1"/>
          </p:cNvSpPr>
          <p:nvPr/>
        </p:nvSpPr>
        <p:spPr bwMode="auto">
          <a:xfrm>
            <a:off x="341313" y="1009650"/>
            <a:ext cx="2525712" cy="2525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00" y="4564"/>
                </a:moveTo>
                <a:cubicBezTo>
                  <a:pt x="8294" y="3932"/>
                  <a:pt x="9536" y="3600"/>
                  <a:pt x="10799" y="3600"/>
                </a:cubicBezTo>
                <a:cubicBezTo>
                  <a:pt x="12063" y="3600"/>
                  <a:pt x="13305" y="3932"/>
                  <a:pt x="14399" y="4564"/>
                </a:cubicBezTo>
                <a:lnTo>
                  <a:pt x="16199" y="1446"/>
                </a:lnTo>
                <a:cubicBezTo>
                  <a:pt x="14558" y="499"/>
                  <a:pt x="12695" y="-1"/>
                  <a:pt x="10800" y="-1"/>
                </a:cubicBezTo>
                <a:cubicBezTo>
                  <a:pt x="8904" y="-1"/>
                  <a:pt x="7041" y="499"/>
                  <a:pt x="5400" y="1446"/>
                </a:cubicBezTo>
                <a:lnTo>
                  <a:pt x="7200" y="45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7" name="_s5169"/>
          <p:cNvSpPr>
            <a:spLocks noChangeArrowheads="1"/>
          </p:cNvSpPr>
          <p:nvPr/>
        </p:nvSpPr>
        <p:spPr bwMode="auto">
          <a:xfrm>
            <a:off x="1143000" y="1524000"/>
            <a:ext cx="769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253" tIns="29627" rIns="59253" bIns="2962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Gill Sans MT" pitchFamily="34" charset="0"/>
                <a:ea typeface="MS PGothic" pitchFamily="34" charset="-128"/>
              </a:rPr>
              <a:t>Leadership</a:t>
            </a:r>
            <a:endParaRPr lang="en-US" altLang="en-US" sz="1400" dirty="0">
              <a:solidFill>
                <a:srgbClr val="000000"/>
              </a:solidFill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7178" name="_s5173"/>
          <p:cNvSpPr>
            <a:spLocks noChangeArrowheads="1"/>
          </p:cNvSpPr>
          <p:nvPr/>
        </p:nvSpPr>
        <p:spPr bwMode="auto">
          <a:xfrm>
            <a:off x="990600" y="3048000"/>
            <a:ext cx="771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253" tIns="29627" rIns="59253" bIns="2962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Gill Sans MT" pitchFamily="34" charset="0"/>
                <a:ea typeface="MS PGothic" pitchFamily="34" charset="-128"/>
              </a:rPr>
              <a:t>Values</a:t>
            </a:r>
            <a:endParaRPr lang="en-US" altLang="en-US" sz="1400" dirty="0">
              <a:solidFill>
                <a:srgbClr val="000000"/>
              </a:solidFill>
              <a:latin typeface="Gill Sans MT" pitchFamily="34" charset="0"/>
              <a:ea typeface="MS PGothic" pitchFamily="34" charset="-128"/>
            </a:endParaRPr>
          </a:p>
        </p:txBody>
      </p:sp>
      <p:sp>
        <p:nvSpPr>
          <p:cNvPr id="7179" name="AutoShape 14"/>
          <p:cNvSpPr>
            <a:spLocks noChangeArrowheads="1"/>
          </p:cNvSpPr>
          <p:nvPr/>
        </p:nvSpPr>
        <p:spPr bwMode="auto">
          <a:xfrm>
            <a:off x="2590800" y="762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2590800" y="3095625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99760" name="Oval 16"/>
          <p:cNvSpPr>
            <a:spLocks noChangeArrowheads="1"/>
          </p:cNvSpPr>
          <p:nvPr/>
        </p:nvSpPr>
        <p:spPr bwMode="auto">
          <a:xfrm>
            <a:off x="1447800" y="4910138"/>
            <a:ext cx="6934200" cy="1295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2228B"/>
                </a:solidFill>
                <a:latin typeface="Gill Sans" charset="0"/>
                <a:cs typeface="Gill Sans" charset="0"/>
              </a:rPr>
              <a:t>Collaboration</a:t>
            </a:r>
            <a:endParaRPr lang="en-US" sz="2400" dirty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7182" name="AutoShape 17"/>
          <p:cNvSpPr>
            <a:spLocks noChangeArrowheads="1"/>
          </p:cNvSpPr>
          <p:nvPr/>
        </p:nvSpPr>
        <p:spPr bwMode="auto">
          <a:xfrm>
            <a:off x="1752600" y="4495800"/>
            <a:ext cx="7620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83" name="AutoShape 18"/>
          <p:cNvSpPr>
            <a:spLocks noChangeArrowheads="1"/>
          </p:cNvSpPr>
          <p:nvPr/>
        </p:nvSpPr>
        <p:spPr bwMode="auto">
          <a:xfrm>
            <a:off x="4572000" y="4524375"/>
            <a:ext cx="6096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84" name="AutoShape 19"/>
          <p:cNvSpPr>
            <a:spLocks noChangeArrowheads="1"/>
          </p:cNvSpPr>
          <p:nvPr/>
        </p:nvSpPr>
        <p:spPr bwMode="auto">
          <a:xfrm>
            <a:off x="7162800" y="4495800"/>
            <a:ext cx="6858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85" name="AutoShape 20"/>
          <p:cNvSpPr>
            <a:spLocks noChangeArrowheads="1"/>
          </p:cNvSpPr>
          <p:nvPr/>
        </p:nvSpPr>
        <p:spPr bwMode="auto">
          <a:xfrm>
            <a:off x="6686550" y="1865313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152400" y="62484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Hall et al (2007)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97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“Change is the law of life. And those who look only to the past or the present are certain to miss the future.”  			</a:t>
            </a:r>
            <a:br>
              <a:rPr lang="en-US" altLang="en-US" sz="2400" i="1" dirty="0" smtClean="0"/>
            </a:br>
            <a:r>
              <a:rPr lang="en-US" altLang="en-US" sz="2400" i="1" dirty="0"/>
              <a:t>	</a:t>
            </a:r>
            <a:r>
              <a:rPr lang="en-US" altLang="en-US" sz="2400" i="1" dirty="0" smtClean="0"/>
              <a:t>											</a:t>
            </a:r>
            <a:r>
              <a:rPr lang="en-US" altLang="en-US" sz="2000" i="1" dirty="0" smtClean="0"/>
              <a:t>- John F. Kennedy</a:t>
            </a:r>
          </a:p>
        </p:txBody>
      </p:sp>
      <p:sp>
        <p:nvSpPr>
          <p:cNvPr id="52227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5943600"/>
            <a:ext cx="8305800" cy="914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2000" dirty="0" smtClean="0"/>
              <a:t>Reform is inevitable…</a:t>
            </a:r>
          </a:p>
          <a:p>
            <a:pPr marL="3543300" lvl="8" indent="0">
              <a:buClr>
                <a:srgbClr val="FF9000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- </a:t>
            </a:r>
            <a:r>
              <a:rPr lang="en-US" dirty="0" smtClean="0">
                <a:solidFill>
                  <a:prstClr val="white"/>
                </a:solidFill>
              </a:rPr>
              <a:t>Adapted from ODEP</a:t>
            </a:r>
            <a:r>
              <a:rPr lang="en-US" dirty="0">
                <a:solidFill>
                  <a:prstClr val="white"/>
                </a:solidFill>
              </a:rPr>
              <a:t>, U.S.DOL</a:t>
            </a:r>
          </a:p>
          <a:p>
            <a:pPr marL="0" indent="0" algn="ctr" eaLnBrk="1" hangingPunct="1">
              <a:buNone/>
            </a:pPr>
            <a:endParaRPr lang="en-US" altLang="en-US" dirty="0" smtClean="0"/>
          </a:p>
        </p:txBody>
      </p:sp>
      <p:pic>
        <p:nvPicPr>
          <p:cNvPr id="52228" name="Picture 4" descr="C:\Users\Owner\AppData\Local\Microsoft\Windows\Temporary Internet Files\Content.IE5\RFDARPVI\MP900444282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5029200" cy="4114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915355" cy="1295399"/>
          </a:xfrm>
        </p:spPr>
        <p:txBody>
          <a:bodyPr/>
          <a:lstStyle/>
          <a:p>
            <a:r>
              <a:rPr lang="en-US" b="1" dirty="0" smtClean="0"/>
              <a:t>Florida’s Improvement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95600"/>
            <a:ext cx="7125112" cy="3352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/>
              <a:t>Governor’s Commission Actions and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Single-Point of Contact for Employers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Provisions for </a:t>
            </a:r>
            <a:r>
              <a:rPr lang="en-US" sz="8000" dirty="0"/>
              <a:t>E</a:t>
            </a:r>
            <a:r>
              <a:rPr lang="en-US" sz="8000" dirty="0" smtClean="0"/>
              <a:t>xpanding Internships and Supported Employment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Communications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/>
              <a:t>Employment Partnership/Coalition</a:t>
            </a: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v"/>
            </a:pPr>
            <a:r>
              <a:rPr lang="en-US" altLang="en-US" sz="9600" dirty="0">
                <a:solidFill>
                  <a:prstClr val="white"/>
                </a:solidFill>
              </a:rPr>
              <a:t>State Level Employment First Collaborative </a:t>
            </a:r>
            <a:r>
              <a:rPr lang="en-US" altLang="en-US" sz="9600" dirty="0" smtClean="0">
                <a:solidFill>
                  <a:prstClr val="white"/>
                </a:solidFill>
              </a:rPr>
              <a:t>Team</a:t>
            </a:r>
            <a:endParaRPr lang="en-US" sz="9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/>
              <a:t>Executive Order 13-284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/>
              <a:t>Employ ME 1</a:t>
            </a:r>
            <a:r>
              <a:rPr lang="en-US" sz="9600" baseline="30000" dirty="0" smtClean="0"/>
              <a:t>st</a:t>
            </a:r>
            <a:r>
              <a:rPr lang="en-US" sz="9600" dirty="0" smtClean="0"/>
              <a:t> Initiative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/>
              <a:t>Alliance for Full Participation</a:t>
            </a:r>
          </a:p>
          <a:p>
            <a:pPr marL="0" indent="0">
              <a:buNone/>
            </a:pPr>
            <a:endParaRPr lang="en-US" sz="96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Understanding Our Charge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6477000" cy="4876800"/>
          </a:xfrm>
        </p:spPr>
        <p:txBody>
          <a:bodyPr>
            <a:normAutofit fontScale="85000" lnSpcReduction="10000"/>
          </a:bodyPr>
          <a:lstStyle/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Governor’s Commission 2013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Single-Point of Contact for Employers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Create Long-Term Communications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Increase Work Experiences for Students Working Toward a Special Diploma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Improve the Transition Individual Educational Plan (IEP) Process for Students with Disabilities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Provide Follow-Along Services for Individuals with Mental Health Disorders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Understanding Our Charge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6477000" cy="5638800"/>
          </a:xfrm>
        </p:spPr>
        <p:txBody>
          <a:bodyPr>
            <a:normAutofit fontScale="32500" lnSpcReduction="20000"/>
          </a:bodyPr>
          <a:lstStyle/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8600" dirty="0" smtClean="0"/>
              <a:t>Executive Order 13-284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7400" dirty="0" smtClean="0"/>
              <a:t>Interagency Agreement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 smtClean="0"/>
              <a:t>Leadership to maximize resources</a:t>
            </a:r>
            <a:endParaRPr lang="en-US" altLang="en-US" sz="6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/>
              <a:t>Strategic goals and </a:t>
            </a:r>
            <a:r>
              <a:rPr lang="en-US" altLang="en-US" sz="6200" dirty="0" smtClean="0"/>
              <a:t>benchmarks to implement agreement</a:t>
            </a:r>
            <a:endParaRPr lang="en-US" altLang="en-US" sz="6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/>
              <a:t>Financing and contracting </a:t>
            </a:r>
            <a:r>
              <a:rPr lang="en-US" altLang="en-US" sz="6200" dirty="0" smtClean="0"/>
              <a:t>methods to prioritize employment</a:t>
            </a:r>
            <a:endParaRPr lang="en-US" altLang="en-US" sz="6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/>
              <a:t>Training and technical </a:t>
            </a:r>
            <a:r>
              <a:rPr lang="en-US" altLang="en-US" sz="6200" dirty="0" smtClean="0"/>
              <a:t>assistance to ensure effective employment services</a:t>
            </a:r>
            <a:endParaRPr lang="en-US" altLang="en-US" sz="6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/>
              <a:t>Interagency collaboration and </a:t>
            </a:r>
            <a:r>
              <a:rPr lang="en-US" altLang="en-US" sz="6200" dirty="0" smtClean="0"/>
              <a:t>partnership during services plans, including IEPs</a:t>
            </a:r>
            <a:endParaRPr lang="en-US" altLang="en-US" sz="6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 smtClean="0"/>
              <a:t>Promote service </a:t>
            </a:r>
            <a:r>
              <a:rPr lang="en-US" altLang="en-US" sz="6200" dirty="0"/>
              <a:t>innovation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6200" dirty="0" smtClean="0"/>
              <a:t>Identify accountability measures to ensure sustainability</a:t>
            </a:r>
            <a:endParaRPr lang="en-US" altLang="en-US" sz="18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Understanding Our Charge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6477000" cy="4419600"/>
          </a:xfrm>
        </p:spPr>
        <p:txBody>
          <a:bodyPr>
            <a:normAutofit fontScale="47500" lnSpcReduction="20000"/>
          </a:bodyPr>
          <a:lstStyle/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6700" dirty="0" smtClean="0"/>
              <a:t>Employ ME 1st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100" dirty="0" smtClean="0"/>
              <a:t>Technical assistance to address policies and legislation and to implement plans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100" dirty="0" smtClean="0"/>
              <a:t>Designed to culminate in infrastructure changes that facilitate integrated employment at or above minimum wage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Understanding Our Charge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6477000" cy="3581400"/>
          </a:xfrm>
        </p:spPr>
        <p:txBody>
          <a:bodyPr>
            <a:normAutofit fontScale="47500" lnSpcReduction="20000"/>
          </a:bodyPr>
          <a:lstStyle/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6700" dirty="0" smtClean="0"/>
              <a:t>Alliance for Full Participation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100" dirty="0" smtClean="0"/>
              <a:t>Grassroots stakeholders providing input and assisting at the local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5100" dirty="0" smtClean="0"/>
              <a:t>Designed to double the employment rate by 2015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Potential Framework: What?...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6477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Governor’s Commission on Jobs for Floridians with Disabilities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Provide recommendations</a:t>
            </a:r>
          </a:p>
          <a:p>
            <a:pPr lvl="1">
              <a:buClr>
                <a:srgbClr val="FF9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white"/>
                </a:solidFill>
              </a:rPr>
              <a:t>Oversight</a:t>
            </a:r>
            <a:endParaRPr lang="en-US" alt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Employment Partnership/Coalition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Implementation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…Potential Framework: What?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6477000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State Level Employment First Collaborative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Proposed Mission: Writing of interagency agreement(s) to be presented to full Employment Partnership/Coalition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Employ ME 1</a:t>
            </a:r>
            <a:r>
              <a:rPr lang="en-US" altLang="en-US" sz="2400" baseline="30000" dirty="0" smtClean="0"/>
              <a:t>st</a:t>
            </a:r>
            <a:endParaRPr lang="en-US" alt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Proposed Mission: Technical assistance with implementation from national and state knowledge perspective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Alliance for Full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Proposed Mission: Sharing grassroots level information with Employment Partnership/Coalition and vice versa; getting understandable information to grassroots stakeholders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14400"/>
          </a:xfrm>
        </p:spPr>
        <p:txBody>
          <a:bodyPr/>
          <a:lstStyle/>
          <a:p>
            <a:pPr algn="ctr"/>
            <a:r>
              <a:rPr lang="en-US" altLang="en-US" sz="4000" b="1" dirty="0" smtClean="0"/>
              <a:t>Words of Wisdom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4876800"/>
            <a:ext cx="5181600" cy="18288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"</a:t>
            </a:r>
            <a:r>
              <a:rPr lang="en-US" sz="3600" dirty="0"/>
              <a:t>If no mistake have you made, yet losing you are</a:t>
            </a:r>
            <a:r>
              <a:rPr lang="en-US" sz="3600" dirty="0" smtClean="0"/>
              <a:t>...a </a:t>
            </a:r>
            <a:r>
              <a:rPr lang="en-US" sz="3600" dirty="0"/>
              <a:t>different game you should play."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FontTx/>
              <a:buNone/>
              <a:defRPr/>
            </a:pPr>
            <a:endParaRPr lang="en-US" b="1" dirty="0"/>
          </a:p>
        </p:txBody>
      </p:sp>
      <p:sp>
        <p:nvSpPr>
          <p:cNvPr id="15363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312988"/>
            <a:ext cx="3419475" cy="34940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 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449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Potential Framework: When?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6477000" cy="4983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Employment Partnership/Coalition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Bi-monthly first six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Quarterly thereafter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Sub-committees if determined necessary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State Level Employment First Collaborative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Monthly initially, likely six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Bi-monthly – quarterly thereafter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Alliance for Full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Bi-monthly initially, quarterly thereafter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Potential Framework: Who?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6477000" cy="4983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Review membership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Recommend others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Prioritizing Work for</a:t>
            </a:r>
            <a:br>
              <a:rPr lang="en-US" altLang="en-US" b="1" dirty="0" smtClean="0"/>
            </a:br>
            <a:r>
              <a:rPr lang="en-US" altLang="en-US" b="1" dirty="0" smtClean="0"/>
              <a:t>2013-14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Next Steps…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443" y="1807361"/>
            <a:ext cx="6077157" cy="3069439"/>
          </a:xfrm>
        </p:spPr>
        <p:txBody>
          <a:bodyPr>
            <a:normAutofit/>
          </a:bodyPr>
          <a:lstStyle/>
          <a:p>
            <a:r>
              <a:rPr lang="en-US" dirty="0" smtClean="0"/>
              <a:t>Scheduling future meetings</a:t>
            </a:r>
          </a:p>
          <a:p>
            <a:r>
              <a:rPr lang="en-US" dirty="0" smtClean="0"/>
              <a:t>What should be accomplished before our next meeting proposed for </a:t>
            </a:r>
            <a:r>
              <a:rPr lang="en-US" dirty="0"/>
              <a:t>J</a:t>
            </a:r>
            <a:r>
              <a:rPr lang="en-US" dirty="0" smtClean="0"/>
              <a:t>anuary?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Other group 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Individual agency/organization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Sub-committee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Inviting/expanding other stakeholder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295400"/>
          </a:xfrm>
        </p:spPr>
        <p:txBody>
          <a:bodyPr/>
          <a:lstStyle/>
          <a:p>
            <a:r>
              <a:rPr lang="en-US" b="1" dirty="0" smtClean="0"/>
              <a:t>Closing thoughts…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63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400" dirty="0" smtClean="0"/>
              <a:t>Employment First is not a one-time event…Working to achieve real systems change takes time and the pace will be determined by the size and scope of the identified goals. The most successful initiatives have established a strategic vision with clear goals for changing policies, practices, and outcomes…”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 - Niemiec, B., Lavin, D., &amp; Owens, L.A.</a:t>
            </a:r>
          </a:p>
          <a:p>
            <a:pPr marL="0" indent="0">
              <a:buNone/>
            </a:pPr>
            <a:r>
              <a:rPr lang="en-US" sz="2000" dirty="0" smtClean="0"/>
              <a:t>				   Establishing a National Employment 						First Agenda</a:t>
            </a:r>
          </a:p>
          <a:p>
            <a:pPr marL="0" indent="0">
              <a:buNone/>
            </a:pPr>
            <a:r>
              <a:rPr lang="en-US" sz="2000" dirty="0" smtClean="0"/>
              <a:t>				   APSE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29540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781799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Executive Order Number 13-284: </a:t>
            </a:r>
            <a:r>
              <a:rPr lang="en-US" sz="2000" i="1" dirty="0" smtClean="0"/>
              <a:t>Reaffirming Commitment to Employment for Floridians with Disabilities</a:t>
            </a:r>
            <a:r>
              <a:rPr lang="en-US" sz="2000" dirty="0"/>
              <a:t>.</a:t>
            </a:r>
            <a:r>
              <a:rPr lang="en-US" sz="2000" dirty="0" smtClean="0"/>
              <a:t> State of Florida: Office of the Governor. (2013).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Hall A.C., Butterworth J., Winsor J., Gilmore D., and Metzel, D. (2007). Pushing the Employment Agenda: Case Study Research of High Performing States in Integrated Employment. </a:t>
            </a:r>
            <a:r>
              <a:rPr lang="en-US" sz="2000" i="1" dirty="0" smtClean="0">
                <a:ea typeface="Cambria"/>
                <a:cs typeface="Times New Roman"/>
              </a:rPr>
              <a:t>Intellectual and Developmental </a:t>
            </a:r>
            <a:r>
              <a:rPr lang="en-US" sz="2000" i="1" dirty="0">
                <a:ea typeface="Cambria"/>
                <a:cs typeface="Times New Roman"/>
              </a:rPr>
              <a:t>Disabilities</a:t>
            </a:r>
            <a:r>
              <a:rPr lang="en-US" sz="2000" dirty="0">
                <a:ea typeface="Cambria"/>
                <a:cs typeface="Times New Roman"/>
              </a:rPr>
              <a:t> v43 n3 182-198.AAIDD.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Niemiec, B., Lavin, D., &amp; Owens, L.A. </a:t>
            </a:r>
            <a:r>
              <a:rPr lang="en-US" sz="2000" i="1" dirty="0" smtClean="0"/>
              <a:t>Establishing a National Employment First Agenda</a:t>
            </a:r>
            <a:r>
              <a:rPr lang="en-US" sz="2000" dirty="0" smtClean="0"/>
              <a:t>, APSE Position Paper. (N.D.)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Lowe, Serena. (2013). </a:t>
            </a:r>
            <a:r>
              <a:rPr lang="en-US" sz="2000" i="1" dirty="0" smtClean="0"/>
              <a:t>The Employment First State Leadership Mentor Program</a:t>
            </a:r>
            <a:r>
              <a:rPr lang="en-US" sz="2000" dirty="0"/>
              <a:t>.</a:t>
            </a:r>
            <a:r>
              <a:rPr lang="en-US" sz="2000" dirty="0" smtClean="0"/>
              <a:t> United States Department of Labor: </a:t>
            </a:r>
            <a:r>
              <a:rPr lang="en-US" sz="2100" dirty="0" smtClean="0">
                <a:solidFill>
                  <a:prstClr val="white"/>
                </a:solidFill>
              </a:rPr>
              <a:t>Office </a:t>
            </a:r>
            <a:r>
              <a:rPr lang="en-US" sz="2100" dirty="0">
                <a:solidFill>
                  <a:prstClr val="white"/>
                </a:solidFill>
              </a:rPr>
              <a:t>of Disability Employment </a:t>
            </a:r>
            <a:r>
              <a:rPr lang="en-US" sz="2100" dirty="0" smtClean="0">
                <a:solidFill>
                  <a:prstClr val="white"/>
                </a:solidFill>
              </a:rPr>
              <a:t>Policy</a:t>
            </a:r>
            <a:r>
              <a:rPr lang="en-US" sz="2100" dirty="0">
                <a:solidFill>
                  <a:prstClr val="white"/>
                </a:solidFill>
              </a:rPr>
              <a:t>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1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75724"/>
            <a:ext cx="6781799" cy="924475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What is Employment First?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Philosophy?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Policy?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Legislation?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Florida’s Definition of </a:t>
            </a:r>
            <a:br>
              <a:rPr lang="en-US" altLang="en-US" b="1" dirty="0" smtClean="0"/>
            </a:br>
            <a:r>
              <a:rPr lang="en-US" altLang="en-US" b="1" dirty="0" smtClean="0"/>
              <a:t>Employment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65532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dirty="0" smtClean="0"/>
              <a:t>“…</a:t>
            </a:r>
            <a:r>
              <a:rPr lang="en-US" altLang="en-US" sz="2400" dirty="0" smtClean="0"/>
              <a:t>integrated employment, including supported employment, customized employment, and self-employment, where an individual is paid by an employer at minimum wage or greater or receives earnings through one’s self-employment business, fully integrated in the community workforce with a goal of maximum self-sufficiency…” </a:t>
            </a:r>
          </a:p>
          <a:p>
            <a:pPr marL="2171700" lvl="5" indent="0">
              <a:buFontTx/>
              <a:buNone/>
            </a:pPr>
            <a:r>
              <a:rPr lang="en-US" altLang="en-US" sz="2600" dirty="0" smtClean="0"/>
              <a:t>- </a:t>
            </a:r>
            <a:r>
              <a:rPr lang="en-US" altLang="en-US" dirty="0" smtClean="0"/>
              <a:t>Executive Order 13-284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6381957" cy="5401598"/>
          </a:xfrm>
        </p:spPr>
        <p:txBody>
          <a:bodyPr>
            <a:normAutofit/>
          </a:bodyPr>
          <a:lstStyle/>
          <a:p>
            <a:pPr marL="0" lvl="0" indent="0" defTabSz="914400" fontAlgn="base">
              <a:spcAft>
                <a:spcPct val="0"/>
              </a:spcAft>
              <a:buClrTx/>
              <a:buNone/>
            </a:pPr>
            <a:r>
              <a:rPr lang="en-US" altLang="en-US" sz="3600" b="1" i="1" kern="0" dirty="0" smtClean="0">
                <a:solidFill>
                  <a:srgbClr val="FFFFFF"/>
                </a:solidFill>
                <a:latin typeface="+mj-lt"/>
              </a:rPr>
              <a:t>“If you always do what you’ve always done, you’ll always get what you always got.”</a:t>
            </a:r>
          </a:p>
          <a:p>
            <a:pPr marL="0" lvl="0" indent="0" defTabSz="914400" fontAlgn="base">
              <a:spcAft>
                <a:spcPct val="0"/>
              </a:spcAft>
              <a:buClrTx/>
              <a:buNone/>
            </a:pPr>
            <a:endParaRPr lang="en-US" altLang="en-US" sz="3600" b="1" i="1" kern="0" dirty="0">
              <a:solidFill>
                <a:srgbClr val="FFFFFF"/>
              </a:solidFill>
              <a:latin typeface="+mj-lt"/>
            </a:endParaRPr>
          </a:p>
          <a:p>
            <a:pPr marL="3086100" lvl="7" indent="0">
              <a:buNone/>
            </a:pPr>
            <a:endParaRPr lang="en-US" dirty="0">
              <a:latin typeface="+mj-lt"/>
            </a:endParaRPr>
          </a:p>
          <a:p>
            <a:pPr marL="2628900" lvl="6" indent="0">
              <a:buNone/>
            </a:pPr>
            <a:r>
              <a:rPr lang="en-US" sz="1800" dirty="0" smtClean="0">
                <a:latin typeface="+mj-lt"/>
              </a:rPr>
              <a:t>- Albert Einstein</a:t>
            </a:r>
            <a:endParaRPr lang="en-US" sz="1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In with the new…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1009443" y="1807361"/>
            <a:ext cx="6153357" cy="4051437"/>
          </a:xfrm>
        </p:spPr>
        <p:txBody>
          <a:bodyPr>
            <a:normAutofit/>
          </a:bodyPr>
          <a:lstStyle/>
          <a:p>
            <a:pPr lvl="0">
              <a:buClr>
                <a:srgbClr val="FF9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prstClr val="white"/>
                </a:solidFill>
              </a:rPr>
              <a:t>There is a presumption </a:t>
            </a:r>
            <a:r>
              <a:rPr lang="en-US" altLang="en-US" sz="2400" dirty="0">
                <a:solidFill>
                  <a:prstClr val="white"/>
                </a:solidFill>
              </a:rPr>
              <a:t>of </a:t>
            </a:r>
            <a:r>
              <a:rPr lang="en-US" altLang="en-US" sz="2400" dirty="0" smtClean="0">
                <a:solidFill>
                  <a:prstClr val="white"/>
                </a:solidFill>
              </a:rPr>
              <a:t>employability </a:t>
            </a:r>
            <a:r>
              <a:rPr lang="en-US" altLang="en-US" sz="2400" dirty="0">
                <a:solidFill>
                  <a:prstClr val="white"/>
                </a:solidFill>
              </a:rPr>
              <a:t>for </a:t>
            </a:r>
            <a:r>
              <a:rPr lang="en-US" altLang="en-US" sz="2400" dirty="0" smtClean="0">
                <a:solidFill>
                  <a:prstClr val="white"/>
                </a:solidFill>
              </a:rPr>
              <a:t>everyone.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prstClr val="white"/>
                </a:solidFill>
              </a:rPr>
              <a:t>State agencies and disability organizations have </a:t>
            </a:r>
            <a:r>
              <a:rPr lang="en-US" altLang="en-US" sz="2400" dirty="0">
                <a:solidFill>
                  <a:prstClr val="white"/>
                </a:solidFill>
              </a:rPr>
              <a:t>a shared </a:t>
            </a:r>
            <a:r>
              <a:rPr lang="en-US" altLang="en-US" sz="2400" dirty="0" smtClean="0">
                <a:solidFill>
                  <a:prstClr val="white"/>
                </a:solidFill>
              </a:rPr>
              <a:t>responsibility.</a:t>
            </a: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prstClr val="white"/>
                </a:solidFill>
              </a:rPr>
              <a:t>We are accountable for improving employment outcomes.</a:t>
            </a:r>
          </a:p>
          <a:p>
            <a:pPr marL="457200" lvl="1" indent="0">
              <a:buClr>
                <a:srgbClr val="FF9000"/>
              </a:buClr>
              <a:buNone/>
            </a:pPr>
            <a:endParaRPr lang="en-US" altLang="en-US" sz="2400" dirty="0">
              <a:solidFill>
                <a:prstClr val="white"/>
              </a:solidFill>
            </a:endParaRPr>
          </a:p>
          <a:p>
            <a:pPr marL="457200" lvl="1" indent="0">
              <a:buClr>
                <a:srgbClr val="FF9000"/>
              </a:buClr>
              <a:buNone/>
            </a:pP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89734"/>
            <a:ext cx="6553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en-US" sz="2400" i="1" kern="0" dirty="0" smtClean="0">
                <a:solidFill>
                  <a:srgbClr val="FFFFFF"/>
                </a:solidFill>
              </a:rPr>
              <a:t>“…critical </a:t>
            </a:r>
            <a:r>
              <a:rPr lang="en-US" sz="2400" i="1" kern="0" dirty="0">
                <a:solidFill>
                  <a:srgbClr val="FFFFFF"/>
                </a:solidFill>
              </a:rPr>
              <a:t>agencies at each level of government must work together to align policies, regulations, planning and funding to ensure a consistent approach to systems transformation and strategy implementation. The need for such alignment of our public system of disability services has been recognized and suggested by subject-matter experts, advocates and individual Federal agencies as the critical first step in a successful employment systems transformation.” </a:t>
            </a:r>
            <a:endParaRPr lang="en-US" sz="2400" i="1" kern="0" dirty="0" smtClean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i="1" kern="0" dirty="0">
              <a:solidFill>
                <a:srgbClr val="FFFFFF"/>
              </a:solidFill>
            </a:endParaRPr>
          </a:p>
          <a:p>
            <a:pPr marL="568325" lvl="1" indent="-220663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i="1" kern="0" dirty="0">
                <a:solidFill>
                  <a:srgbClr val="FFFFFF"/>
                </a:solidFill>
              </a:rPr>
              <a:t>[ODEP Employment First State Leadership Mentoring Program Performance Work Statement, 20 July 2011]</a:t>
            </a:r>
            <a:endParaRPr lang="en-US" sz="2000" kern="0" dirty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Be Bold. Embrace Difference. Change Lives.</a:t>
            </a:r>
          </a:p>
        </p:txBody>
      </p:sp>
      <p:pic>
        <p:nvPicPr>
          <p:cNvPr id="26627" name="Picture 4" descr="https://encrypted-tbn1.google.com/images?q=tbn:ANd9GcSTBmEDgO8cNod_N2hE1k3Uw40G7GNmx2HBUPdDbgz1JSuy31V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28800"/>
            <a:ext cx="7631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2"/>
          <p:cNvSpPr>
            <a:spLocks noGrp="1"/>
          </p:cNvSpPr>
          <p:nvPr>
            <p:ph type="title" idx="4294967295"/>
          </p:nvPr>
        </p:nvSpPr>
        <p:spPr>
          <a:xfrm>
            <a:off x="609599" y="152400"/>
            <a:ext cx="7612063" cy="1371600"/>
          </a:xfrm>
        </p:spPr>
        <p:txBody>
          <a:bodyPr/>
          <a:lstStyle/>
          <a:p>
            <a:r>
              <a:rPr lang="en-US" altLang="en-US" sz="2800" b="1" dirty="0" smtClean="0"/>
              <a:t>FUNDING: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Money Matters….and Drives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THE LAWS MATTER TOO!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Civil rights protection against employment discrimination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Equal access to and effective participation in federally funded programs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Affirmative obligations of federal contractors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marL="2628900" lvl="6" indent="0">
              <a:buClr>
                <a:srgbClr val="FF9000"/>
              </a:buClr>
              <a:buNone/>
            </a:pPr>
            <a:r>
              <a:rPr lang="en-US" sz="2100" dirty="0">
                <a:solidFill>
                  <a:prstClr val="white"/>
                </a:solidFill>
              </a:rPr>
              <a:t>- Adapted from ODEP, U.S.DOL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23554" name="Footer Placeholder 2"/>
          <p:cNvSpPr txBox="1">
            <a:spLocks noGrp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Be Bold. Embrace Difference. Change Lives.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1EB-D525-4DE7-BF3C-B207C8E13E0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1015</Words>
  <Application>Microsoft Office PowerPoint</Application>
  <PresentationFormat>On-screen Show (4:3)</PresentationFormat>
  <Paragraphs>262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Autumn</vt:lpstr>
      <vt:lpstr>Employment Partnership/Coalition Meeting</vt:lpstr>
      <vt:lpstr>Words of Wisdom</vt:lpstr>
      <vt:lpstr>What is Employment First?</vt:lpstr>
      <vt:lpstr>Florida’s Definition of  Employment</vt:lpstr>
      <vt:lpstr>PowerPoint Presentation</vt:lpstr>
      <vt:lpstr>In with the new…</vt:lpstr>
      <vt:lpstr>PowerPoint Presentation</vt:lpstr>
      <vt:lpstr>FUNDING: Money Matters….and Drives Practice</vt:lpstr>
      <vt:lpstr>THE LAWS MATTER TOO!</vt:lpstr>
      <vt:lpstr> Essential Tactical Elements in Promoting Employment First</vt:lpstr>
      <vt:lpstr>PowerPoint Presentation</vt:lpstr>
      <vt:lpstr>“Change is the law of life. And those who look only to the past or the present are certain to miss the future.”                  - John F. Kennedy</vt:lpstr>
      <vt:lpstr>Florida’s Improvement Efforts</vt:lpstr>
      <vt:lpstr>Understanding Our Charge</vt:lpstr>
      <vt:lpstr>Understanding Our Charge</vt:lpstr>
      <vt:lpstr>Understanding Our Charge</vt:lpstr>
      <vt:lpstr>Understanding Our Charge</vt:lpstr>
      <vt:lpstr>Potential Framework: What?...</vt:lpstr>
      <vt:lpstr>…Potential Framework: What?</vt:lpstr>
      <vt:lpstr>Potential Framework: When?</vt:lpstr>
      <vt:lpstr>Potential Framework: Who?</vt:lpstr>
      <vt:lpstr>     Prioritizing Work for 2013-14</vt:lpstr>
      <vt:lpstr>Next Steps…</vt:lpstr>
      <vt:lpstr>Closing thoughts…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have we been? Where are we going?</dc:title>
  <dc:creator>Sheila Gritz-Swift</dc:creator>
  <cp:lastModifiedBy>Sheila Gritz-Swift</cp:lastModifiedBy>
  <cp:revision>56</cp:revision>
  <cp:lastPrinted>2013-11-08T14:18:31Z</cp:lastPrinted>
  <dcterms:created xsi:type="dcterms:W3CDTF">2013-11-05T14:17:19Z</dcterms:created>
  <dcterms:modified xsi:type="dcterms:W3CDTF">2013-11-12T13:42:52Z</dcterms:modified>
</cp:coreProperties>
</file>